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1" r:id="rId36"/>
    <p:sldId id="292" r:id="rId37"/>
    <p:sldId id="293" r:id="rId38"/>
    <p:sldId id="294" r:id="rId39"/>
    <p:sldId id="290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2" r:id="rId67"/>
    <p:sldId id="323" r:id="rId68"/>
    <p:sldId id="324" r:id="rId69"/>
    <p:sldId id="325" r:id="rId70"/>
    <p:sldId id="327" r:id="rId71"/>
    <p:sldId id="329" r:id="rId72"/>
    <p:sldId id="330" r:id="rId73"/>
    <p:sldId id="331" r:id="rId74"/>
    <p:sldId id="332" r:id="rId75"/>
    <p:sldId id="333" r:id="rId76"/>
    <p:sldId id="334" r:id="rId77"/>
    <p:sldId id="335" r:id="rId78"/>
    <p:sldId id="336" r:id="rId79"/>
    <p:sldId id="337" r:id="rId80"/>
    <p:sldId id="363" r:id="rId81"/>
    <p:sldId id="364" r:id="rId82"/>
    <p:sldId id="365" r:id="rId83"/>
    <p:sldId id="366" r:id="rId84"/>
    <p:sldId id="338" r:id="rId85"/>
    <p:sldId id="339" r:id="rId86"/>
    <p:sldId id="340" r:id="rId87"/>
    <p:sldId id="341" r:id="rId88"/>
    <p:sldId id="342" r:id="rId89"/>
    <p:sldId id="343" r:id="rId90"/>
    <p:sldId id="344" r:id="rId91"/>
    <p:sldId id="345" r:id="rId92"/>
    <p:sldId id="346" r:id="rId93"/>
    <p:sldId id="347" r:id="rId94"/>
    <p:sldId id="348" r:id="rId95"/>
    <p:sldId id="349" r:id="rId96"/>
    <p:sldId id="350" r:id="rId97"/>
    <p:sldId id="351" r:id="rId98"/>
    <p:sldId id="352" r:id="rId99"/>
    <p:sldId id="353" r:id="rId100"/>
    <p:sldId id="354" r:id="rId101"/>
    <p:sldId id="355" r:id="rId102"/>
    <p:sldId id="356" r:id="rId103"/>
    <p:sldId id="358" r:id="rId104"/>
    <p:sldId id="359" r:id="rId105"/>
    <p:sldId id="360" r:id="rId106"/>
    <p:sldId id="361" r:id="rId107"/>
    <p:sldId id="362" r:id="rId108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0" d="100"/>
          <a:sy n="70" d="100"/>
        </p:scale>
        <p:origin x="-1386" y="-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110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presProps" Target="presProp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08.10.2024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08.10.2024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08.10.2024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08.10.2024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08.10.2024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08.10.2024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08.10.2024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08.10.2024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08.10.2024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08.10.2024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08.10.2024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C71EC6-210F-42DE-9C53-41977AD35B3D}" type="datetimeFigureOut">
              <a:rPr lang="ru-RU" smtClean="0"/>
              <a:t>08.10.2024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jpe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jpe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jpe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jpe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jpe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jpe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gif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gi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gif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gif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gif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gif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gif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gif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gi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gif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gif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gif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gi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2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5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gif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gif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gif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gi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jpe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jpe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259632" y="2274838"/>
            <a:ext cx="6984776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dirty="0">
                <a:latin typeface="Times New Roman" pitchFamily="18" charset="0"/>
                <a:cs typeface="Times New Roman" pitchFamily="18" charset="0"/>
              </a:rPr>
              <a:t>Лекция №4. Рынки факторов производства и распределение доходов</a:t>
            </a:r>
            <a:endParaRPr lang="ru-RU" sz="24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Основные вопросы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:</a:t>
            </a:r>
            <a:endParaRPr lang="ru-RU" sz="2400" dirty="0"/>
          </a:p>
          <a:p>
            <a:r>
              <a:rPr lang="ru-RU" sz="2400" dirty="0"/>
              <a:t>1.  Факторы производства, их </a:t>
            </a:r>
            <a:r>
              <a:rPr lang="ru-RU" sz="2400" dirty="0" smtClean="0"/>
              <a:t>характеристика</a:t>
            </a:r>
            <a:endParaRPr lang="ru-RU" sz="2400" dirty="0"/>
          </a:p>
          <a:p>
            <a:r>
              <a:rPr lang="ru-RU" sz="2400" dirty="0"/>
              <a:t>2</a:t>
            </a:r>
            <a:r>
              <a:rPr lang="ru-RU" sz="2400" dirty="0" smtClean="0"/>
              <a:t>. </a:t>
            </a:r>
            <a:r>
              <a:rPr lang="ru-RU" sz="2400" dirty="0"/>
              <a:t>Рынок труда и заработная плата</a:t>
            </a:r>
          </a:p>
          <a:p>
            <a:r>
              <a:rPr lang="ru-RU" sz="2400" dirty="0"/>
              <a:t>3</a:t>
            </a:r>
            <a:r>
              <a:rPr lang="ru-RU" sz="2400" dirty="0" smtClean="0"/>
              <a:t>. </a:t>
            </a:r>
            <a:r>
              <a:rPr lang="ru-RU" sz="2400" dirty="0"/>
              <a:t>Рынок капитала и процент</a:t>
            </a:r>
          </a:p>
          <a:p>
            <a:r>
              <a:rPr lang="ru-RU" sz="2400" dirty="0"/>
              <a:t>4</a:t>
            </a:r>
            <a:r>
              <a:rPr lang="ru-RU" sz="2400" dirty="0" smtClean="0"/>
              <a:t>. </a:t>
            </a:r>
            <a:r>
              <a:rPr lang="ru-RU" sz="2400" dirty="0"/>
              <a:t>Рынок земли и рента</a:t>
            </a:r>
          </a:p>
          <a:p>
            <a:endParaRPr lang="ru-RU" sz="24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00678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https://cloud.prezentacii.org/19/06/154104/images/screen12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347662"/>
            <a:ext cx="8280919" cy="61626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8797008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https://present5.com/presentation/14854729_156912537/image-18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16632"/>
            <a:ext cx="8568952" cy="617939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072681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https://mypresentation.ru/documents_5/fffdb551c74834d6469a32ca14c378af/img34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60648"/>
            <a:ext cx="8352928" cy="638517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9697931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http://zero50x.myjino.ru/allpic/3/7591-img_50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09562"/>
            <a:ext cx="9144000" cy="62388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2533892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https://konspekta.net/stydopedyaru/baza1/2792068368379.files/image029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88640"/>
            <a:ext cx="8640959" cy="626469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0475749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https://present5.com/presentation/-31748643_149702768/image-55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33375"/>
            <a:ext cx="8208912" cy="61912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5614753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https://myslide.ru/documents_3/9b71c53a383a61509bc845ecbed89dec/img23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57162"/>
            <a:ext cx="8640960" cy="65436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4858316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Дифференциальная рента I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890587"/>
            <a:ext cx="8352928" cy="390656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Прямоугольник 2"/>
          <p:cNvSpPr/>
          <p:nvPr/>
        </p:nvSpPr>
        <p:spPr>
          <a:xfrm rot="10800000" flipV="1">
            <a:off x="1043608" y="5090994"/>
            <a:ext cx="7200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>
                <a:latin typeface="Times New Roman" pitchFamily="18" charset="0"/>
                <a:cs typeface="Times New Roman" pitchFamily="18" charset="0"/>
              </a:rPr>
              <a:t>Рис.  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Дифференциальная рента I</a:t>
            </a:r>
          </a:p>
        </p:txBody>
      </p:sp>
    </p:spTree>
    <p:extLst>
      <p:ext uri="{BB962C8B-B14F-4D97-AF65-F5344CB8AC3E}">
        <p14:creationId xmlns:p14="http://schemas.microsoft.com/office/powerpoint/2010/main" val="2532816677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Равновесие на рынке аренды земли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900113"/>
            <a:ext cx="8208911" cy="411306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Прямоугольник 2"/>
          <p:cNvSpPr/>
          <p:nvPr/>
        </p:nvSpPr>
        <p:spPr>
          <a:xfrm rot="10800000" flipV="1">
            <a:off x="1403648" y="5090994"/>
            <a:ext cx="73448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b="1" dirty="0">
                <a:latin typeface="Times New Roman" pitchFamily="18" charset="0"/>
                <a:cs typeface="Times New Roman" pitchFamily="18" charset="0"/>
              </a:rPr>
              <a:t>Рис. 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Равновесие на рынке аренды земли</a:t>
            </a:r>
          </a:p>
        </p:txBody>
      </p:sp>
    </p:spTree>
    <p:extLst>
      <p:ext uri="{BB962C8B-B14F-4D97-AF65-F5344CB8AC3E}">
        <p14:creationId xmlns:p14="http://schemas.microsoft.com/office/powerpoint/2010/main" val="40957248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https://present5.com/presentation/94465033_131601296/image-9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409575"/>
            <a:ext cx="7992888" cy="60388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500334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https://present5.com/presentation/3/45222658_172275885.pdf-img/45222658_172275885.pdf-19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461962"/>
            <a:ext cx="8352928" cy="59340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700803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https://present5.com/presentation/11753119_169642546/image-8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57162"/>
            <a:ext cx="8640960" cy="65436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490415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https://present5.com/presentation/69428735_134378181/image-11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304800"/>
            <a:ext cx="8424936" cy="6248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281741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https://cf.ppt-online.org/files1/slide/1/1lCHymKi25njwhvxNaMVYA3Zf7PzsurEOU8SbXDe0/slide-36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28600"/>
            <a:ext cx="8064896" cy="6400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582536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https://cf.ppt-online.org/files1/slide/1/1lCHymKi25njwhvxNaMVYA3Zf7PzsurEOU8SbXDe0/slide-31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85762"/>
            <a:ext cx="8208912" cy="60864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323805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https://cf.ppt-online.org/files1/slide/1/1lCHymKi25njwhvxNaMVYA3Zf7PzsurEOU8SbXDe0/slide-32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414337"/>
            <a:ext cx="8352928" cy="60293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310076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https://pptcloud3.ams3.digitaloceanspaces.com/slides/pics/004/523/255/original/Slide22.jpg?1516800058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14300"/>
            <a:ext cx="8352928" cy="6629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500240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https://myslide.ru/documents_2/29d4a70c9d6248200c569983b861c5b5/img6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42875"/>
            <a:ext cx="8496944" cy="65722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017769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611560" y="2877571"/>
            <a:ext cx="8126239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dirty="0">
                <a:latin typeface="Times New Roman" pitchFamily="18" charset="0"/>
                <a:cs typeface="Times New Roman" pitchFamily="18" charset="0"/>
              </a:rPr>
              <a:t>Вопрос 1. Особенности спроса на факторы производства</a:t>
            </a:r>
            <a:endParaRPr lang="ru-RU" sz="24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ru-RU" sz="2000" dirty="0">
                <a:latin typeface="Times New Roman" pitchFamily="18" charset="0"/>
                <a:cs typeface="Times New Roman" pitchFamily="18" charset="0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11058432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https://present5.com/presentation/188754339_343648553/image-4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404663"/>
            <a:ext cx="8280920" cy="619268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175832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http://900igr.net/up/datas/112105/005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60648"/>
            <a:ext cx="8424936" cy="626469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525671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https://mypresentation.ru/documents_6/d84dc7809b803ee2275bd3e626a0618e/img58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332656"/>
            <a:ext cx="8136904" cy="626469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544618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https://present5.com/presentation/4057727_158141769/image-16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60647"/>
            <a:ext cx="8424936" cy="633670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364600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https://pptcloud3.ams3.digitaloceanspaces.com/slides/pics/003/046/309/original/Slide184.jpg?149216950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42900"/>
            <a:ext cx="8208911" cy="6172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680097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https://present5.com/presentation/4057727_158141769/image-6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76212"/>
            <a:ext cx="8424936" cy="65055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284793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https://myslide.ru/documents_2/4864d244808b78a4083490e8234f6d2e/img2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28600"/>
            <a:ext cx="8136904" cy="6400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292995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https://present5.com/presentation/4057727_158141769/image-15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88640"/>
            <a:ext cx="8064896" cy="633670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105245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https://pptcloud3.ams3.digitaloceanspaces.com/slides/pics/003/046/236/original/Slide111.jpg?149216949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328612"/>
            <a:ext cx="8208911" cy="62007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19938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https://mypresentation.ru/documents_6/a3b1061c86ed2bd80c69af1adfcba5f8/img20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19075"/>
            <a:ext cx="8208912" cy="64198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558615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http://900igr.net/up/datas/265097/007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548679"/>
            <a:ext cx="8208912" cy="59766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176723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https://fs00.infourok.ru/images/doc/143/165987/img158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47662"/>
            <a:ext cx="8496944" cy="61626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221506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https://cf.ppt-online.org/files/slide/j/JPZiQajw2SKczGUqoxMYRs458FA9XND70LpydB/slide-2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76212"/>
            <a:ext cx="8208912" cy="65055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290812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Формирование спроса на ресурсы при социализме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692696"/>
            <a:ext cx="7920880" cy="459844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Прямоугольник 2"/>
          <p:cNvSpPr/>
          <p:nvPr/>
        </p:nvSpPr>
        <p:spPr>
          <a:xfrm>
            <a:off x="683568" y="5517232"/>
            <a:ext cx="71287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>
                <a:latin typeface="Times New Roman" pitchFamily="18" charset="0"/>
                <a:cs typeface="Times New Roman" pitchFamily="18" charset="0"/>
              </a:rPr>
              <a:t>Рис. 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Формирование спроса на ресурсы при социализме</a:t>
            </a:r>
          </a:p>
        </p:txBody>
      </p:sp>
    </p:spTree>
    <p:extLst>
      <p:ext uri="{BB962C8B-B14F-4D97-AF65-F5344CB8AC3E}">
        <p14:creationId xmlns:p14="http://schemas.microsoft.com/office/powerpoint/2010/main" val="18767918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Формирование спроса на ресурсы в рыночной экономике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764704"/>
            <a:ext cx="7992888" cy="461692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Прямоугольник 2"/>
          <p:cNvSpPr/>
          <p:nvPr/>
        </p:nvSpPr>
        <p:spPr>
          <a:xfrm rot="10800000" flipV="1">
            <a:off x="755576" y="5414158"/>
            <a:ext cx="63367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>
                <a:latin typeface="Times New Roman" pitchFamily="18" charset="0"/>
                <a:cs typeface="Times New Roman" pitchFamily="18" charset="0"/>
              </a:rPr>
              <a:t>Рис. 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Формирование спроса на ресурсы в рыночной экономике</a:t>
            </a:r>
          </a:p>
        </p:txBody>
      </p:sp>
    </p:spTree>
    <p:extLst>
      <p:ext uri="{BB962C8B-B14F-4D97-AF65-F5344CB8AC3E}">
        <p14:creationId xmlns:p14="http://schemas.microsoft.com/office/powerpoint/2010/main" val="287134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График динамики предельного продукта труда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32656"/>
            <a:ext cx="7992888" cy="489654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Прямоугольник 2"/>
          <p:cNvSpPr/>
          <p:nvPr/>
        </p:nvSpPr>
        <p:spPr>
          <a:xfrm rot="10800000" flipV="1">
            <a:off x="1187624" y="5645438"/>
            <a:ext cx="64087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>
                <a:latin typeface="Times New Roman" pitchFamily="18" charset="0"/>
                <a:cs typeface="Times New Roman" pitchFamily="18" charset="0"/>
              </a:rPr>
              <a:t>Рис. 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График динамики предельного продукта труда</a:t>
            </a:r>
          </a:p>
        </p:txBody>
      </p:sp>
    </p:spTree>
    <p:extLst>
      <p:ext uri="{BB962C8B-B14F-4D97-AF65-F5344CB8AC3E}">
        <p14:creationId xmlns:p14="http://schemas.microsoft.com/office/powerpoint/2010/main" val="3081592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График предельного денежного продукта труда в условиях совершенной и несовершенной конкуренции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785812"/>
            <a:ext cx="8280920" cy="408334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Прямоугольник 2"/>
          <p:cNvSpPr/>
          <p:nvPr/>
        </p:nvSpPr>
        <p:spPr>
          <a:xfrm rot="10800000" flipV="1">
            <a:off x="539552" y="4937550"/>
            <a:ext cx="8280920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b="1" dirty="0">
                <a:latin typeface="Times New Roman" pitchFamily="18" charset="0"/>
                <a:cs typeface="Times New Roman" pitchFamily="18" charset="0"/>
              </a:rPr>
              <a:t>Рис. 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График предельного денежного продукта труда в условиях совершенной и несовершенной конкуренции</a:t>
            </a:r>
          </a:p>
          <a:p>
            <a:pPr algn="just"/>
            <a:r>
              <a:rPr lang="ru-RU" sz="1400" dirty="0">
                <a:latin typeface="Times New Roman" pitchFamily="18" charset="0"/>
                <a:cs typeface="Times New Roman" pitchFamily="18" charset="0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35161952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Динамика предельных издержек на трудовой ресурс в условиях совершенной (1) и несовершенной (2) конкуренции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521027"/>
            <a:ext cx="8136904" cy="428984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Прямоугольник 2"/>
          <p:cNvSpPr/>
          <p:nvPr/>
        </p:nvSpPr>
        <p:spPr>
          <a:xfrm rot="10800000" flipV="1">
            <a:off x="467544" y="5322272"/>
            <a:ext cx="828092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b="1" dirty="0">
                <a:latin typeface="Times New Roman" pitchFamily="18" charset="0"/>
                <a:cs typeface="Times New Roman" pitchFamily="18" charset="0"/>
              </a:rPr>
              <a:t>Рис. 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Динамика предельных издержек на трудовой ресурс в условиях совершенной (1) и несовершенной (2) конкуренции</a:t>
            </a:r>
          </a:p>
          <a:p>
            <a:pPr algn="just"/>
            <a:r>
              <a:rPr lang="ru-RU" b="1" dirty="0">
                <a:latin typeface="Times New Roman" pitchFamily="18" charset="0"/>
                <a:cs typeface="Times New Roman" pitchFamily="18" charset="0"/>
              </a:rPr>
              <a:t> </a:t>
            </a:r>
            <a:endParaRPr lang="ru-RU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69671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Определение оптимального спроса на труд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404664"/>
            <a:ext cx="8280920" cy="489654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Прямоугольник 2"/>
          <p:cNvSpPr/>
          <p:nvPr/>
        </p:nvSpPr>
        <p:spPr>
          <a:xfrm>
            <a:off x="1259632" y="5589240"/>
            <a:ext cx="684076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>
                <a:latin typeface="Times New Roman" pitchFamily="18" charset="0"/>
                <a:cs typeface="Times New Roman" pitchFamily="18" charset="0"/>
              </a:rPr>
              <a:t> Рис.  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Определение оптимального спроса на труд</a:t>
            </a:r>
          </a:p>
          <a:p>
            <a:r>
              <a:rPr lang="ru-RU" sz="1400" b="1" dirty="0">
                <a:latin typeface="Times New Roman" pitchFamily="18" charset="0"/>
                <a:cs typeface="Times New Roman" pitchFamily="18" charset="0"/>
              </a:rPr>
              <a:t> </a:t>
            </a:r>
            <a:endParaRPr lang="ru-RU" sz="14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263367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043608" y="3244334"/>
            <a:ext cx="691276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/>
              <a:t> </a:t>
            </a:r>
            <a:r>
              <a:rPr lang="ru-RU" sz="2400" b="1" dirty="0">
                <a:latin typeface="Times New Roman" pitchFamily="18" charset="0"/>
                <a:cs typeface="Times New Roman" pitchFamily="18" charset="0"/>
              </a:rPr>
              <a:t>Вопрос 2. Рынок труда и заработная плата</a:t>
            </a:r>
            <a:endParaRPr lang="ru-RU" sz="24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911074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https://presentacii.ru/documents_4/03ceb812a7fe7103e0738ec0038495a5/img13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7" y="166687"/>
            <a:ext cx="7848872" cy="65246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469850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https://ds04.infourok.ru/uploads/ex/06e5/0015501c-0ce0af2e/1/img5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90525"/>
            <a:ext cx="8424936" cy="60769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0747599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https://present5.com/presentation/87060409_184058644/image-3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332656"/>
            <a:ext cx="8568952" cy="619268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8335721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https://myslide.ru/documents_2/aeb2d406acda5405580993904706de69/img21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47637"/>
            <a:ext cx="7992888" cy="65627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5768993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https://fhd.multiurok.ru/6/7/d/67d0764d79d620a1657ccb9618f143b4d7070305/img12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90487"/>
            <a:ext cx="8208911" cy="66770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3151728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https://pptcloud3.ams3.digitaloceanspaces.com/slides/pics/003/798/004/original/Slide2.jpg?149682031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00012"/>
            <a:ext cx="7992888" cy="66579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0942915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https://ds02.infourok.ru/uploads/ex/10b2/000085e1-fd0833c6/img7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71450"/>
            <a:ext cx="8424936" cy="65151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9780626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https://myslide.ru/documents_7/300d47159b8e032a82057c645c0d26c4/img19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23837"/>
            <a:ext cx="8280920" cy="64103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44646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https://ds05.infourok.ru/uploads/ex/0ae4/0003a0db-adf1e269/img5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88640"/>
            <a:ext cx="8280920" cy="626469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3991702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https://myslide.ru/documents_3/dc0a1ab0669373f8fe92cb5a61940d92/img15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28587"/>
            <a:ext cx="8352928" cy="6600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7305247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https://ds04.infourok.ru/uploads/ex/0865/00038ad4-6abc1107/img19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60648"/>
            <a:ext cx="8280920" cy="617348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5551102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https://myslide.ru/documents_2/aeb2d406acda5405580993904706de69/img14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357187"/>
            <a:ext cx="7992888" cy="61436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368357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https://cf.ppt-online.org/files/slide/k/KJLeqtdgFkGnC52axsPDQiRVb6zHN14wYvpAOj/slide-3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442912"/>
            <a:ext cx="8352928" cy="59721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48616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https://myslide.ru/documents_3/6b465cb6cc1d93947dab32cde9b1dfea/img3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76225"/>
            <a:ext cx="8424936" cy="63055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9134980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https://myslide.ru/documents_3/f1132c714ad4665686027c16e60cf779/img13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404663"/>
            <a:ext cx="8208912" cy="604867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3859534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https://presentacii.ru/documents_2/00d072d5c6bdf373bfebfa57c95446a0/img12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428625"/>
            <a:ext cx="8352928" cy="60007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8628531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https://pptcloud3.ams3.digitaloceanspaces.com/slides/pics/003/793/257/original/Slide3.jpg?1496812257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342900"/>
            <a:ext cx="8136903" cy="6172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4924603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Предложение труда и спрос на него для отдельной фирмы в условиях совершенной конкуренции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738187"/>
            <a:ext cx="7920880" cy="420298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Прямоугольник 2"/>
          <p:cNvSpPr/>
          <p:nvPr/>
        </p:nvSpPr>
        <p:spPr>
          <a:xfrm>
            <a:off x="179512" y="4813994"/>
            <a:ext cx="87129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b="1" dirty="0">
                <a:latin typeface="Times New Roman" pitchFamily="18" charset="0"/>
                <a:cs typeface="Times New Roman" pitchFamily="18" charset="0"/>
              </a:rPr>
              <a:t>Рис. 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Предложение труда и спрос на него для отдельной фирмы в условиях совершенной конкуренции</a:t>
            </a:r>
          </a:p>
        </p:txBody>
      </p:sp>
    </p:spTree>
    <p:extLst>
      <p:ext uri="{BB962C8B-B14F-4D97-AF65-F5344CB8AC3E}">
        <p14:creationId xmlns:p14="http://schemas.microsoft.com/office/powerpoint/2010/main" val="219512963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Предложение труда и спрос на него для отрасли в условиях совершенной конкуренции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332657"/>
            <a:ext cx="8424935" cy="4392488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Прямоугольник 2"/>
          <p:cNvSpPr/>
          <p:nvPr/>
        </p:nvSpPr>
        <p:spPr>
          <a:xfrm rot="10800000" flipV="1">
            <a:off x="323526" y="4952870"/>
            <a:ext cx="856895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b="1" dirty="0">
                <a:latin typeface="Times New Roman" pitchFamily="18" charset="0"/>
                <a:cs typeface="Times New Roman" pitchFamily="18" charset="0"/>
              </a:rPr>
              <a:t>Рис.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Предложение труда и спрос на него для отрасли в условиях совершенной конкуренции</a:t>
            </a:r>
          </a:p>
        </p:txBody>
      </p:sp>
    </p:spTree>
    <p:extLst>
      <p:ext uri="{BB962C8B-B14F-4D97-AF65-F5344CB8AC3E}">
        <p14:creationId xmlns:p14="http://schemas.microsoft.com/office/powerpoint/2010/main" val="217506521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Предложение труда и спрос на него в условиях монопсонии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404665"/>
            <a:ext cx="8136904" cy="439248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Прямоугольник 2"/>
          <p:cNvSpPr/>
          <p:nvPr/>
        </p:nvSpPr>
        <p:spPr>
          <a:xfrm rot="10800000" flipV="1">
            <a:off x="1475656" y="5183326"/>
            <a:ext cx="73448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>
                <a:latin typeface="Times New Roman" pitchFamily="18" charset="0"/>
                <a:cs typeface="Times New Roman" pitchFamily="18" charset="0"/>
              </a:rPr>
              <a:t>Рис. 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Предложение труда и спрос на него в условиях монопсонии</a:t>
            </a:r>
          </a:p>
        </p:txBody>
      </p:sp>
    </p:spTree>
    <p:extLst>
      <p:ext uri="{BB962C8B-B14F-4D97-AF65-F5344CB8AC3E}">
        <p14:creationId xmlns:p14="http://schemas.microsoft.com/office/powerpoint/2010/main" val="400588167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Модель стимулирования профсоюзами спроса на труд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847725"/>
            <a:ext cx="8064896" cy="366139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Прямоугольник 2"/>
          <p:cNvSpPr/>
          <p:nvPr/>
        </p:nvSpPr>
        <p:spPr>
          <a:xfrm rot="10800000" flipV="1">
            <a:off x="1259632" y="5183326"/>
            <a:ext cx="68407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>
                <a:latin typeface="Times New Roman" pitchFamily="18" charset="0"/>
                <a:cs typeface="Times New Roman" pitchFamily="18" charset="0"/>
              </a:rPr>
              <a:t>Рис. 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Модель стимулирования профсоюзами спроса на труд</a:t>
            </a:r>
          </a:p>
        </p:txBody>
      </p:sp>
    </p:spTree>
    <p:extLst>
      <p:ext uri="{BB962C8B-B14F-4D97-AF65-F5344CB8AC3E}">
        <p14:creationId xmlns:p14="http://schemas.microsoft.com/office/powerpoint/2010/main" val="358404765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Модель сокращения профсоюзами предложения труда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404664"/>
            <a:ext cx="7776864" cy="3888432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Прямоугольник 2"/>
          <p:cNvSpPr/>
          <p:nvPr/>
        </p:nvSpPr>
        <p:spPr>
          <a:xfrm>
            <a:off x="1475656" y="4813994"/>
            <a:ext cx="705678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>
                <a:latin typeface="Times New Roman" pitchFamily="18" charset="0"/>
                <a:cs typeface="Times New Roman" pitchFamily="18" charset="0"/>
              </a:rPr>
              <a:t>Рис.  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Модель сокращения профсоюзами предложения труда</a:t>
            </a:r>
          </a:p>
          <a:p>
            <a:r>
              <a:rPr lang="ru-RU" dirty="0">
                <a:latin typeface="Times New Roman" pitchFamily="18" charset="0"/>
                <a:cs typeface="Times New Roman" pitchFamily="18" charset="0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164165255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Модель прямого воздействия профсоюза на зарплату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404665"/>
            <a:ext cx="7848872" cy="410445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Прямоугольник 2"/>
          <p:cNvSpPr/>
          <p:nvPr/>
        </p:nvSpPr>
        <p:spPr>
          <a:xfrm rot="10800000" flipV="1">
            <a:off x="1691680" y="5183326"/>
            <a:ext cx="69847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>
                <a:latin typeface="Times New Roman" pitchFamily="18" charset="0"/>
                <a:cs typeface="Times New Roman" pitchFamily="18" charset="0"/>
              </a:rPr>
              <a:t>Рис. 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Модель прямого воздействия профсоюза на зарплату</a:t>
            </a:r>
          </a:p>
        </p:txBody>
      </p:sp>
    </p:spTree>
    <p:extLst>
      <p:ext uri="{BB962C8B-B14F-4D97-AF65-F5344CB8AC3E}">
        <p14:creationId xmlns:p14="http://schemas.microsoft.com/office/powerpoint/2010/main" val="11929119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https://present5.com/presentation/3/61537484_64479692.pdf-img/61537484_64479692.pdf-41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80987"/>
            <a:ext cx="8136903" cy="62960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6353987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Взаимная монополия на рынке труда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404664"/>
            <a:ext cx="7704856" cy="410445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Прямоугольник 2"/>
          <p:cNvSpPr/>
          <p:nvPr/>
        </p:nvSpPr>
        <p:spPr>
          <a:xfrm>
            <a:off x="1547664" y="4860162"/>
            <a:ext cx="69127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>
                <a:latin typeface="Times New Roman" pitchFamily="18" charset="0"/>
                <a:cs typeface="Times New Roman" pitchFamily="18" charset="0"/>
              </a:rPr>
              <a:t>Рис. 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Взаимная монополия на рынке труда</a:t>
            </a:r>
          </a:p>
        </p:txBody>
      </p:sp>
    </p:spTree>
    <p:extLst>
      <p:ext uri="{BB962C8B-B14F-4D97-AF65-F5344CB8AC3E}">
        <p14:creationId xmlns:p14="http://schemas.microsoft.com/office/powerpoint/2010/main" val="42684435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Спрос и предложение труда в СССР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60649"/>
            <a:ext cx="7848872" cy="4608512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Прямоугольник 2"/>
          <p:cNvSpPr/>
          <p:nvPr/>
        </p:nvSpPr>
        <p:spPr>
          <a:xfrm rot="10800000" flipV="1">
            <a:off x="1475656" y="5090994"/>
            <a:ext cx="71287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/>
              <a:t> </a:t>
            </a:r>
            <a:r>
              <a:rPr lang="ru-RU" b="1" dirty="0">
                <a:latin typeface="Times New Roman" pitchFamily="18" charset="0"/>
                <a:cs typeface="Times New Roman" pitchFamily="18" charset="0"/>
              </a:rPr>
              <a:t>Рис.  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Спрос и предложение труда в СССР</a:t>
            </a:r>
          </a:p>
        </p:txBody>
      </p:sp>
    </p:spTree>
    <p:extLst>
      <p:ext uri="{BB962C8B-B14F-4D97-AF65-F5344CB8AC3E}">
        <p14:creationId xmlns:p14="http://schemas.microsoft.com/office/powerpoint/2010/main" val="163731292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Спрос и предложение труда в современной России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404665"/>
            <a:ext cx="7920879" cy="4248472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Прямоугольник 2"/>
          <p:cNvSpPr/>
          <p:nvPr/>
        </p:nvSpPr>
        <p:spPr>
          <a:xfrm>
            <a:off x="1403648" y="4813994"/>
            <a:ext cx="648072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/>
              <a:t> </a:t>
            </a:r>
            <a:r>
              <a:rPr lang="ru-RU" b="1" dirty="0">
                <a:latin typeface="Times New Roman" pitchFamily="18" charset="0"/>
                <a:cs typeface="Times New Roman" pitchFamily="18" charset="0"/>
              </a:rPr>
              <a:t>Рис. 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Спрос и предложение труда в современной России</a:t>
            </a:r>
          </a:p>
          <a:p>
            <a:r>
              <a:rPr lang="ru-RU" sz="1400" dirty="0">
                <a:latin typeface="Times New Roman" pitchFamily="18" charset="0"/>
                <a:cs typeface="Times New Roman" pitchFamily="18" charset="0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28050720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331640" y="3244334"/>
            <a:ext cx="676875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/>
              <a:t> </a:t>
            </a:r>
            <a:r>
              <a:rPr lang="ru-RU" sz="2400" b="1" dirty="0">
                <a:latin typeface="Times New Roman" pitchFamily="18" charset="0"/>
                <a:cs typeface="Times New Roman" pitchFamily="18" charset="0"/>
              </a:rPr>
              <a:t>Вопрос 3. Рынок капитала и процент</a:t>
            </a:r>
            <a:endParaRPr lang="ru-RU" sz="24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281274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https://myslide.ru/documents_3/5b5ffca8ba6c22a6a8c1e1df7495e8a9/img128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42887"/>
            <a:ext cx="8064896" cy="63722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091193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https://pptcloud3.ams3.digitaloceanspaces.com/slides/pics/004/486/336/original/Slide2.jpg?1514763999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85737"/>
            <a:ext cx="8064895" cy="64865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544355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https://presentacii.ru/documents_2/659779dc0c99a71dc7796cf03043131e/img5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60648"/>
            <a:ext cx="8280920" cy="61206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2108160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https://forexdengi.com/attachment.php?attachmentid=4015748&amp;d=1597498138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16632"/>
            <a:ext cx="8280919" cy="619268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1350393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https://i0.wp.com/lifehackfortraders.ru/wp-content/uploads/2019/02/koefficient_pokrytiya_aktivov.jpg?fit=770%2C577&amp;ssl=1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60649"/>
            <a:ext cx="8064896" cy="619268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5835779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http://900igr.net/up/datas/173965/028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60648"/>
            <a:ext cx="8280920" cy="633670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194938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https://cf.ppt-online.org/files1/slide/e/eULoskCHm8OKFGf1DqydQYPaW5bTN3ntRrXBiS672/slide-26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66700"/>
            <a:ext cx="8208912" cy="6324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3221136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https://pptcloud3.ams3.digitaloceanspaces.com/slides/pics/004/486/337/original/Slide3.jpg?1514764000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309562"/>
            <a:ext cx="7992888" cy="62388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6867210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https://cf.ppt-online.org/files/slide/u/uU7jRGftIVPDgher2J1Q9Ec0nySaOpNzBXbF8Z/slide-77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23825"/>
            <a:ext cx="8136904" cy="66103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0945725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https://thepresentation.ru/img/thumbs/f8fc14f75734598ca041527e11a0d56b-800x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60648"/>
            <a:ext cx="8136904" cy="64087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0026531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http://900igr.net/datas/ekonomika/Rynok-kapitala/0007-007-Rynok-ssudnogo-kapitala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88640"/>
            <a:ext cx="7920880" cy="62502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875804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https://cf.ppt-online.org/files1/slide/r/RUAOhno6KHdN8SFMtZ0fzk5xw1YiGQcel2pCyEJTI/slide-24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60647"/>
            <a:ext cx="8136904" cy="626469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8756209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https://present5.com/presentation/1/234461212_450962481.pdf-img/234461212_450962481.pdf-9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52412"/>
            <a:ext cx="8352928" cy="63531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4415676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https://cf2.ppt-online.org/files2/slide/f/FjXm3HSG8OPfy2N4DoCpwYvIKc6k10MlQtbTWV/slide-7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16632"/>
            <a:ext cx="8424936" cy="64807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7200320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https://mypresentation.ru/documents/4278724955d9d22cc7110b039d415a16/img6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95275"/>
            <a:ext cx="8064896" cy="62674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7893176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https://cloud.prezentacii.org/19/04/143417/images/screen31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33350"/>
            <a:ext cx="8280919" cy="65913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5858695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http://900igr.net/up/datas/182531/014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60648"/>
            <a:ext cx="8352928" cy="600680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529261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https://cf.ppt-online.org/files/slide/e/eaCizTQOE3NybKGVcSn1JhmBqds825tMWxLrpf/slide-8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33350"/>
            <a:ext cx="7704856" cy="65913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2059834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11"/>
          <p:cNvSpPr/>
          <p:nvPr/>
        </p:nvSpPr>
        <p:spPr>
          <a:xfrm>
            <a:off x="971600" y="332656"/>
            <a:ext cx="7344816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 </a:t>
            </a:r>
            <a:r>
              <a:rPr lang="ru-RU" b="1" dirty="0"/>
              <a:t>Дисконтирование</a:t>
            </a:r>
            <a:endParaRPr lang="ru-RU" dirty="0"/>
          </a:p>
          <a:p>
            <a:r>
              <a:rPr lang="ru-RU" dirty="0"/>
              <a:t>Предположим, что в нашем распоряжении имеется 100 000 руб. При этом есть возможность вложения данной суммы на банковский счет, ставка по которому составляет 10% годовых. Тогда будущая стоимость инвестируемых нами сегодня 100 000 руб. через год составит 110 000 руб.:</a:t>
            </a:r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r>
              <a:rPr lang="ru-RU" dirty="0"/>
              <a:t>Спустя 2 года текущая сумма возрастет до 121 000 руб.:</a:t>
            </a:r>
          </a:p>
          <a:p>
            <a:endParaRPr lang="ru-RU" dirty="0"/>
          </a:p>
          <a:p>
            <a:endParaRPr lang="ru-RU" dirty="0"/>
          </a:p>
          <a:p>
            <a:r>
              <a:rPr lang="ru-RU" dirty="0"/>
              <a:t>Через 3 года наш доход составит 133 100 руб.:</a:t>
            </a:r>
          </a:p>
          <a:p>
            <a:endParaRPr lang="ru-RU" dirty="0"/>
          </a:p>
          <a:p>
            <a:endParaRPr lang="ru-RU" dirty="0"/>
          </a:p>
          <a:p>
            <a:r>
              <a:rPr lang="ru-RU" dirty="0"/>
              <a:t> В общем виде формула расчета будущего дохода будет:</a:t>
            </a:r>
          </a:p>
          <a:p>
            <a:endParaRPr lang="ru-RU" dirty="0"/>
          </a:p>
          <a:p>
            <a:endParaRPr lang="ru-RU" dirty="0"/>
          </a:p>
          <a:p>
            <a:endParaRPr lang="ru-RU" dirty="0"/>
          </a:p>
        </p:txBody>
      </p:sp>
      <p:pic>
        <p:nvPicPr>
          <p:cNvPr id="21" name="Рисунок 20" descr="https://www.intuit.ru/EDI/31_12_18_1/1546208382-685/tutorial/823/objects/12/files/Image154.gif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2060848"/>
            <a:ext cx="7056784" cy="720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Рисунок 21" descr="110 000 + 110 000 \times 0,1 = 110 000 \times (1 + 0,1) = 100 000 \times (1 + 0,1)^2 = 121 000.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3140969"/>
            <a:ext cx="6768752" cy="504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Рисунок 24" descr="121 000 + 121 000 \times 0,1 = 100 000 \times (1 + 0,1)^3 = 133 100. 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3933056"/>
            <a:ext cx="6696744" cy="50405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4" name="Таблица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9514787"/>
              </p:ext>
            </p:extLst>
          </p:nvPr>
        </p:nvGraphicFramePr>
        <p:xfrm>
          <a:off x="1295636" y="5373216"/>
          <a:ext cx="6588732" cy="112166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66935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9193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191898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600">
                          <a:effectLst/>
                        </a:rPr>
                        <a:t>где</a:t>
                      </a:r>
                      <a:endParaRPr lang="ru-RU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600">
                          <a:effectLst/>
                        </a:rPr>
                        <a:t>TR</a:t>
                      </a:r>
                      <a:r>
                        <a:rPr lang="ru-RU" sz="1600" baseline="-25000">
                          <a:effectLst/>
                        </a:rPr>
                        <a:t>n</a:t>
                      </a:r>
                      <a:r>
                        <a:rPr lang="ru-RU" sz="1600">
                          <a:effectLst/>
                        </a:rPr>
                        <a:t> - совокупный доход n-го года;</a:t>
                      </a:r>
                      <a:endParaRPr lang="ru-RU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9189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ru-RU" sz="1100"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600">
                          <a:effectLst/>
                        </a:rPr>
                        <a:t>PDV - текущая стоимость;</a:t>
                      </a:r>
                      <a:endParaRPr lang="ru-RU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9189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ru-RU" sz="1100"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600">
                          <a:effectLst/>
                        </a:rPr>
                        <a:t>n - число лет;</a:t>
                      </a:r>
                      <a:endParaRPr lang="ru-RU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9189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ru-RU" sz="1100"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600" dirty="0">
                          <a:effectLst/>
                        </a:rPr>
                        <a:t>i - процентная ставка.</a:t>
                      </a:r>
                      <a:endParaRPr lang="ru-RU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pic>
        <p:nvPicPr>
          <p:cNvPr id="27" name="Рисунок 26" descr="TR_n = PDV \times (1 + i)^n, 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4797152"/>
            <a:ext cx="5616623" cy="50405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531528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755576" y="188640"/>
            <a:ext cx="7992888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b="1" dirty="0">
                <a:latin typeface="Times New Roman" pitchFamily="18" charset="0"/>
                <a:cs typeface="Times New Roman" pitchFamily="18" charset="0"/>
              </a:rPr>
              <a:t>Текущая дисконтированная стоимость</a:t>
            </a:r>
          </a:p>
          <a:p>
            <a:pPr algn="just"/>
            <a:r>
              <a:rPr lang="ru-RU" dirty="0">
                <a:latin typeface="Times New Roman" pitchFamily="18" charset="0"/>
                <a:cs typeface="Times New Roman" pitchFamily="18" charset="0"/>
              </a:rPr>
              <a:t>Формула (1) позволяет рассчитать будущий совокупный доход сегодняшних капиталовложений. Используя ее, мы также можем решить обратную задачу: определить текущую стоимость будущего дохода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ru-RU" dirty="0">
                <a:latin typeface="Times New Roman" pitchFamily="18" charset="0"/>
                <a:cs typeface="Times New Roman" pitchFamily="18" charset="0"/>
              </a:rPr>
              <a:t>или</a:t>
            </a:r>
          </a:p>
          <a:p>
            <a:pPr algn="just"/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ru-RU" dirty="0">
                <a:latin typeface="Times New Roman" pitchFamily="18" charset="0"/>
                <a:cs typeface="Times New Roman" pitchFamily="18" charset="0"/>
              </a:rPr>
              <a:t>где 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                                                                         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коэффициент дисконтирования.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ru-RU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ru-RU" dirty="0">
                <a:latin typeface="Times New Roman" pitchFamily="18" charset="0"/>
                <a:cs typeface="Times New Roman" pitchFamily="18" charset="0"/>
              </a:rPr>
              <a:t>Величину PDV, полученную путем умножения совокупного будущего дохода на коэффициент дисконтирования, еще называют текущей дисконтированной стоимостью будущего дохода, поскольку коэффициент дисконтирования позволяет уравнять будущую и текущую стоимости.</a:t>
            </a:r>
          </a:p>
          <a:p>
            <a:pPr algn="just"/>
            <a:endParaRPr lang="ru-RU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" name="Рисунок 2" descr="PDV = TR_n/(1 + i)^n, 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1412776"/>
            <a:ext cx="3600400" cy="432048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Рисунок 3" descr="PDV = TR_n \times K_d,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2348881"/>
            <a:ext cx="3600400" cy="432047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Рисунок 4" descr="K_d = 1/(1 + i)^n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2852937"/>
            <a:ext cx="2952327" cy="57606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1889770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899592" y="188640"/>
            <a:ext cx="7848872" cy="6186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b="1" dirty="0"/>
              <a:t> </a:t>
            </a:r>
            <a:r>
              <a:rPr lang="ru-RU" b="1" dirty="0">
                <a:latin typeface="Times New Roman" pitchFamily="18" charset="0"/>
                <a:cs typeface="Times New Roman" pitchFamily="18" charset="0"/>
              </a:rPr>
              <a:t>PDV инвестиционного фонда</a:t>
            </a:r>
          </a:p>
          <a:p>
            <a:pPr algn="just"/>
            <a:r>
              <a:rPr lang="ru-RU" dirty="0">
                <a:latin typeface="Times New Roman" pitchFamily="18" charset="0"/>
                <a:cs typeface="Times New Roman" pitchFamily="18" charset="0"/>
              </a:rPr>
              <a:t>Пусть, например, фирма приобретает мощный компьютер (сервер) стоимостью 1 млн. руб. Согласно бизнес-плану, сменить его более новой машиной предполагается через 3 года, а за это время в результате его внедрения будут получены следующие суммы валового (т.е. включающего амортизацию) дохода: в 1-й год - 400 тыс., во 2-й - 800в 3-й - 200 тыс. руб. В этом случае текущая дисконтированная стоимость всего проекта будет складываться из суммы дисконтированных стоимостей доходов каждого года: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ru-RU" dirty="0">
                <a:latin typeface="Times New Roman" pitchFamily="18" charset="0"/>
                <a:cs typeface="Times New Roman" pitchFamily="18" charset="0"/>
              </a:rPr>
              <a:t>Если принять, как и в прошлом примере, ставку процента за 10%, то в численной форме текущая дисконтированная стоимость составит: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ru-RU" dirty="0">
                <a:latin typeface="Times New Roman" pitchFamily="18" charset="0"/>
                <a:cs typeface="Times New Roman" pitchFamily="18" charset="0"/>
              </a:rPr>
              <a:t>В общем же виде формула текущей дисконтированной стоимости проекта, длящегося n лет, выглядит: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ru-RU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ru-RU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ru-RU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" name="Рисунок 2" descr="PDV_{проекта} = PDV_1 + PDV_2 + PDV_3 = TR_1 / (1 + i)^1 + TR_2 / (1 + i)^2 + TR_3 / (1 + i)^3.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2636912"/>
            <a:ext cx="7056784" cy="506383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Рисунок 3" descr="PDV_{проекта} = 400 / 1,1 + 800 / 1,21 + 200 / 1,311 = 363,6 + 661,2 + 152,6 = 1177,4 тыс. руб.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3933056"/>
            <a:ext cx="6840759" cy="792088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Рисунок 4" descr="PDV_{проекта} = PDV_1 + PDV_2 + ... + PDV_n.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1" y="5589240"/>
            <a:ext cx="6840759" cy="5760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8912805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/>
        </p:nvSpPr>
        <p:spPr>
          <a:xfrm>
            <a:off x="755576" y="188641"/>
            <a:ext cx="7488832" cy="64017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b="1" dirty="0"/>
              <a:t> </a:t>
            </a:r>
            <a:r>
              <a:rPr lang="ru-RU" b="1" dirty="0">
                <a:latin typeface="Times New Roman" pitchFamily="18" charset="0"/>
                <a:cs typeface="Times New Roman" pitchFamily="18" charset="0"/>
              </a:rPr>
              <a:t>PDV фиксированного дохода в бесконечном периоде</a:t>
            </a:r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ru-RU" dirty="0"/>
              <a:t> 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Еще один важный случай – оценка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,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 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ru-RU" dirty="0">
                <a:latin typeface="Times New Roman" pitchFamily="18" charset="0"/>
                <a:cs typeface="Times New Roman" pitchFamily="18" charset="0"/>
              </a:rPr>
              <a:t>когда доход постоянен по величине и выплачивается неограниченное число лет. В чистом виде такая ситуация типична для некоторых видов ценных бумаг - так называемых бессрочных облигаций и привилегированных акций. При их выпуске прямо оговаривается, что вложив некоторую сумму в определенную фирму, вы приобретаете право на стабильный доход на все время, пока существует эта компания.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ru-RU" dirty="0">
                <a:latin typeface="Times New Roman" pitchFamily="18" charset="0"/>
                <a:cs typeface="Times New Roman" pitchFamily="18" charset="0"/>
              </a:rPr>
              <a:t>Присмотримся внимательно к формуле (2). Даже если число n будет стремиться к бесконечности, 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ru-RU" dirty="0">
                <a:latin typeface="Times New Roman" pitchFamily="18" charset="0"/>
                <a:cs typeface="Times New Roman" pitchFamily="18" charset="0"/>
              </a:rPr>
              <a:t>составит конечную величину. Дело в том, что чем дальше в будущее отдален некоторый фиксированный доход, тем меньшую величину он составляет. Ведь: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ru-RU" dirty="0">
                <a:latin typeface="Times New Roman" pitchFamily="18" charset="0"/>
                <a:cs typeface="Times New Roman" pitchFamily="18" charset="0"/>
              </a:rPr>
              <a:t>Числитель этой дроби по условиям выпуска названных ценных бумаг постоянен, а знаменатель с каждым годом возрастает</a:t>
            </a:r>
          </a:p>
          <a:p>
            <a:pPr algn="just"/>
            <a:endParaRPr lang="ru-RU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ru-RU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ru-RU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1" name="Рисунок 10" descr="PDV_{проекта}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650306"/>
            <a:ext cx="1512168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Рисунок 11" descr="PDV_{проекта}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2412" y="3314700"/>
            <a:ext cx="1019175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Рисунок 12" descr="PDV_n = TR_{const} / (1 + i)^n.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4365104"/>
            <a:ext cx="5112567" cy="64807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2417417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http://zero50x.myjino.ru/allpic/3/7686-img_21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332656"/>
            <a:ext cx="8064896" cy="619268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5173451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https://pptcloud3.ams3.digitaloceanspaces.com/slides/pics/004/486/224/original/Slide9.jpg?1514763417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60649"/>
            <a:ext cx="8208912" cy="593536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7705574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Типы рынков оборотного капитала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1" y="642937"/>
            <a:ext cx="7704856" cy="437023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Прямоугольник 2"/>
          <p:cNvSpPr/>
          <p:nvPr/>
        </p:nvSpPr>
        <p:spPr>
          <a:xfrm rot="10800000" flipV="1">
            <a:off x="611561" y="5044827"/>
            <a:ext cx="748883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>
                <a:latin typeface="Times New Roman" pitchFamily="18" charset="0"/>
                <a:cs typeface="Times New Roman" pitchFamily="18" charset="0"/>
              </a:rPr>
              <a:t>Рис. 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Типы рынков оборотного капитала</a:t>
            </a:r>
          </a:p>
          <a:p>
            <a:r>
              <a:rPr lang="ru-RU" dirty="0">
                <a:latin typeface="Times New Roman" pitchFamily="18" charset="0"/>
                <a:cs typeface="Times New Roman" pitchFamily="18" charset="0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38950378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График инвестиционного спроса фирмы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32657"/>
            <a:ext cx="7920880" cy="4752528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Прямоугольник 2"/>
          <p:cNvSpPr/>
          <p:nvPr/>
        </p:nvSpPr>
        <p:spPr>
          <a:xfrm>
            <a:off x="1259632" y="4998658"/>
            <a:ext cx="61926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>
                <a:latin typeface="Times New Roman" pitchFamily="18" charset="0"/>
                <a:cs typeface="Times New Roman" pitchFamily="18" charset="0"/>
              </a:rPr>
              <a:t>Рис. 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График инвестиционного спроса фирмы</a:t>
            </a:r>
          </a:p>
        </p:txBody>
      </p:sp>
    </p:spTree>
    <p:extLst>
      <p:ext uri="{BB962C8B-B14F-4D97-AF65-F5344CB8AC3E}">
        <p14:creationId xmlns:p14="http://schemas.microsoft.com/office/powerpoint/2010/main" val="384617250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Предложение инвестиционных ресурсов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619125"/>
            <a:ext cx="8208912" cy="453806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Прямоугольник 2"/>
          <p:cNvSpPr/>
          <p:nvPr/>
        </p:nvSpPr>
        <p:spPr>
          <a:xfrm rot="10800000" flipV="1">
            <a:off x="899592" y="5214102"/>
            <a:ext cx="770485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>
                <a:latin typeface="Times New Roman" pitchFamily="18" charset="0"/>
                <a:cs typeface="Times New Roman" pitchFamily="18" charset="0"/>
              </a:rPr>
              <a:t>Рис. 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Предложение инвестиционных ресурсов</a:t>
            </a:r>
          </a:p>
          <a:p>
            <a:r>
              <a:rPr lang="ru-RU" sz="1400" dirty="0">
                <a:latin typeface="Times New Roman" pitchFamily="18" charset="0"/>
                <a:cs typeface="Times New Roman" pitchFamily="18" charset="0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376885672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Равновесие на рынке инвестиционных ресурсов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404664"/>
            <a:ext cx="7992888" cy="446449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Прямоугольник 2"/>
          <p:cNvSpPr/>
          <p:nvPr/>
        </p:nvSpPr>
        <p:spPr>
          <a:xfrm>
            <a:off x="971600" y="5137160"/>
            <a:ext cx="73448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>
                <a:latin typeface="Times New Roman" pitchFamily="18" charset="0"/>
                <a:cs typeface="Times New Roman" pitchFamily="18" charset="0"/>
              </a:rPr>
              <a:t>Рис. 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Равновесие на рынке инвестиционных ресурсов</a:t>
            </a:r>
          </a:p>
        </p:txBody>
      </p:sp>
    </p:spTree>
    <p:extLst>
      <p:ext uri="{BB962C8B-B14F-4D97-AF65-F5344CB8AC3E}">
        <p14:creationId xmlns:p14="http://schemas.microsoft.com/office/powerpoint/2010/main" val="40753439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https://cf.ppt-online.org/files1/slide/1/1lCHymKi25njwhvxNaMVYA3Zf7PzsurEOU8SbXDe0/slide-33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28587"/>
            <a:ext cx="8352928" cy="6600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2044143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547664" y="3244334"/>
            <a:ext cx="473887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 </a:t>
            </a:r>
            <a:r>
              <a:rPr lang="ru-RU" sz="2400" b="1" dirty="0">
                <a:latin typeface="Times New Roman" pitchFamily="18" charset="0"/>
                <a:cs typeface="Times New Roman" pitchFamily="18" charset="0"/>
              </a:rPr>
              <a:t>Вопрос  4. Рынок земли и рента</a:t>
            </a:r>
            <a:endParaRPr lang="ru-RU" sz="24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028039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https://svitppt.com.ua/images/26/25820/960/img61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80987"/>
            <a:ext cx="8352928" cy="62960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5133516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https://cloud.prezentacii.org/18/12/111094/images/screen7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80987"/>
            <a:ext cx="8424936" cy="62960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3212982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https://presentacii.ru/documents_2/6c26e1fb157546ca0346bfef815e1d8e/img124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19087"/>
            <a:ext cx="8352928" cy="6219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1452554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https://pptcloud3.ams3.digitaloceanspaces.com/slides/pics/002/944/637/original/Slide4.jpg?1491541041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60648"/>
            <a:ext cx="8424936" cy="604013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9432763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https://myslide.ru/documents_3/ed0fd7762e2999751204a1cefcc59436/img5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88640"/>
            <a:ext cx="8136903" cy="606928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2108289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http://zero50x.myjino.ru/allpic/3/7686-img_37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61925"/>
            <a:ext cx="8496944" cy="65341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6362974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https://myslide.ru/documents_3/93e5039ab84bd7f1e2e497d77a254145/img16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60648"/>
            <a:ext cx="8352928" cy="609728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431988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https://cf.ppt-online.org/files/slide/m/mcxCUFtNfhHV58jXsde0kTA2QWuzvZLragqIO1/slide-12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47650"/>
            <a:ext cx="8352928" cy="63627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2926145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https://pptcloud3.ams3.digitaloceanspaces.com/slides/pics/002/944/643/original/Slide10.jpg?1491541041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88640"/>
            <a:ext cx="8496944" cy="626469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93020352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206</TotalTime>
  <Words>442</Words>
  <Application>Microsoft Office PowerPoint</Application>
  <PresentationFormat>Экран (4:3)</PresentationFormat>
  <Paragraphs>94</Paragraphs>
  <Slides>107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107</vt:i4>
      </vt:variant>
    </vt:vector>
  </HeadingPairs>
  <TitlesOfParts>
    <vt:vector size="108" baseType="lpstr"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cp:lastModifiedBy>Slaqooa</cp:lastModifiedBy>
  <cp:revision>141</cp:revision>
  <dcterms:modified xsi:type="dcterms:W3CDTF">2024-10-08T07:46:32Z</dcterms:modified>
</cp:coreProperties>
</file>